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86" r:id="rId2"/>
    <p:sldId id="288" r:id="rId3"/>
    <p:sldId id="283" r:id="rId4"/>
    <p:sldId id="289" r:id="rId5"/>
    <p:sldId id="290" r:id="rId6"/>
    <p:sldId id="284" r:id="rId7"/>
    <p:sldId id="277" r:id="rId8"/>
    <p:sldId id="278" r:id="rId9"/>
    <p:sldId id="265" r:id="rId10"/>
    <p:sldId id="274" r:id="rId11"/>
    <p:sldId id="268" r:id="rId12"/>
    <p:sldId id="269" r:id="rId13"/>
    <p:sldId id="270" r:id="rId14"/>
    <p:sldId id="271" r:id="rId15"/>
    <p:sldId id="272" r:id="rId16"/>
    <p:sldId id="291" r:id="rId17"/>
    <p:sldId id="29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8" autoAdjust="0"/>
    <p:restoredTop sz="94718" autoAdjust="0"/>
  </p:normalViewPr>
  <p:slideViewPr>
    <p:cSldViewPr>
      <p:cViewPr>
        <p:scale>
          <a:sx n="69" d="100"/>
          <a:sy n="69" d="100"/>
        </p:scale>
        <p:origin x="-132"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24.09.2019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B106E36-FD25-4E2D-B0AA-010F637433A0}" type="datetimeFigureOut">
              <a:rPr lang="ru-RU" smtClean="0"/>
              <a:pPr/>
              <a:t>24.09.2019</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25C68B6-61C2-468F-89AB-4B9F7531AA68}"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571472" y="357166"/>
            <a:ext cx="807249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Культура питания в детском саду — наука, необходимая в современной жизни. </a:t>
            </a:r>
            <a:r>
              <a:rPr kumimoji="0" lang="ru-RU" sz="20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Фаст-фуд</a:t>
            </a: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который выглядит привлекательно в условиях вечной нехватки времени, так и норовит вытеснить здоровую пищу из нашего рациона. Это совсем не полезно для растущего детского организма. Поскольку дети проводят большую часть дня в детском саду, то именно на воспитателей ложится обязанность научить ребенка полезно, вкусно, красиво и, самое главное, аккуратно питаться.</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Уроки этикета начинаются уже в раннем возрасте. Ребенок учится не только правильно вести себя за столом, но и уверенно пользоваться столовыми приборами, быть опрятным и вежливым.</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 name="Picture 2" descr="C:\Documents and Settings\Admin\Рабочий стол\средняя группа осень\обед\20190924_1111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flipV="1">
            <a:off x="2963822" y="3736950"/>
            <a:ext cx="2784309" cy="23042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51520" y="470448"/>
            <a:ext cx="8712968" cy="5663089"/>
          </a:xfrm>
          <a:prstGeom prst="rect">
            <a:avLst/>
          </a:prstGeom>
          <a:noFill/>
          <a:ln w="9525">
            <a:solidFill>
              <a:schemeClr val="accent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ru-RU" sz="1400" b="1" i="0" u="none" strike="noStrike" cap="none" normalizeH="0" baseline="0" dirty="0" smtClean="0">
                <a:ln>
                  <a:noFill/>
                </a:ln>
                <a:solidFill>
                  <a:srgbClr val="FF0000"/>
                </a:solidFill>
                <a:effectLst/>
                <a:latin typeface="Lobster" charset="0"/>
                <a:ea typeface="Times New Roman" pitchFamily="18" charset="0"/>
                <a:cs typeface="Times New Roman" pitchFamily="18" charset="0"/>
              </a:rPr>
              <a:t>Формирование культурно-гигиенических навыков за столом</a:t>
            </a:r>
            <a:endParaRPr kumimoji="0" lang="ru-RU" sz="1400" b="1"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По мере взросления ребенка его навыки поведения за столом совершенствуются. Зайти в группу ясельную и старшую, и вы не только увидите, но и услышите разницу. Малыши сидят абы как в силу своего возраста и неусидчивости, крошки раскиданы, пытаются болтать — не везде, конечно, но это типичная картина. И взять старшую группу: дети сидят и спокойно едят, никто не болтает, не смеется. После еды вытираются салфеткой, благодарят нянечку и помогают дежурному убрать за собой посуду.</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Детей раннего возраста (1-2 года) учат:</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мыть руки перед едой и вытирать их насухо полотенцем (с помощью взрослого);</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садиться за стул;</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пользоваться чашкой: держать ее таким образом, чтобы жидкость не пролилась, пить не торопясь;</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пользоваться ложкой;</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вытираться салфеткой после еды;</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самостоятельно есть ложкой густую пищу, есть с хлебом;</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после окончания приема пищи выходить из-за стола и задвигать стул.</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Детей первой младшей группы (2-3 года) учат:</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самостоятельно мыть руки перед едой, насухо вытирать их полотенцем;</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опрятно есть, держа ложку в правой руке;</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вытираться салфеткой после еды;</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благодарить после еды.</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Детей второй младшей группы (3-4 года) учат:</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самостоятельно и аккуратно мыть руки с помощью мыла, насухо вытираться полотенцем, вешать полотенце на свое место;</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правильно пользоваться столовыми приборами;</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кушать аккуратно: не крошить хлеб, пережевывать пищу с закрытым ртом.</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Детей средней и старшей групп (4-5 лет, 5-6 лет) учат:</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брать пищу небольшими порциями;</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есть тихо;</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правильно пользоваться столовыми приборами (вилкой, ложкой,);</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сидеть с прямой спиной;</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аккуратно составлять посуду после еды;</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ru-RU" sz="1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Дети подготовительной к школе группы (6-7 лет) закрепляют полученные навыки культуры поведения за столом: не кладут локти, сидят прямо, тщательно пережевывают пищу, правильно пользуются столовыми приборами.</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jpg"/>
          <p:cNvPicPr/>
          <p:nvPr/>
        </p:nvPicPr>
        <p:blipFill>
          <a:blip r:embed="rId2"/>
          <a:srcRect/>
          <a:stretch>
            <a:fillRect/>
          </a:stretch>
        </p:blipFill>
        <p:spPr bwMode="auto">
          <a:xfrm>
            <a:off x="214282" y="214290"/>
            <a:ext cx="8572560" cy="6429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16868" y="1384994"/>
            <a:ext cx="8964488"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FF0000"/>
                </a:solidFill>
                <a:effectLst/>
                <a:latin typeface="Lobster" charset="0"/>
                <a:ea typeface="Times New Roman" pitchFamily="18" charset="0"/>
                <a:cs typeface="Times New Roman" pitchFamily="18" charset="0"/>
              </a:rPr>
              <a:t>Формы привития культуры питания</a:t>
            </a:r>
            <a:endParaRPr kumimoji="0" lang="ru-RU" sz="1400" b="0" i="0" u="none" strike="noStrike" cap="none" normalizeH="0" baseline="0" dirty="0" smtClean="0">
              <a:ln>
                <a:noFill/>
              </a:ln>
              <a:solidFill>
                <a:srgbClr val="FF000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Формы привития культуры питания в детском саду разнообразны. Одной из них является </a:t>
            </a:r>
            <a:r>
              <a:rPr kumimoji="0" lang="ru-RU" sz="1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дежурство</a:t>
            </a:r>
            <a:r>
              <a:rPr kumimoji="0" lang="ru-RU"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Дежурным по столам выдают нарядную форму, состоящую из цветных колпачков и фартучков. Все эта одежда хранится в «Уголке дежурного».</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Дежурить дети начинают со второй младшей группы, в конце учебного года. Дежурный помогает нянечке накрыть стол, за которым сам кушает. Дошкольник расставляет стаканы, кладет салфетки, ложки, ставит хлебницы.</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 средней группе дети закрепляют навыки сервировки стола. Во втором полугодии обязанностей прибавляется: расставить блюдца, которые предварительно поставила на стол нянечка, вложить в стаканы салфетки, убрать после еды хлебницы и стаканы с салфетками.</a:t>
            </a:r>
            <a:endParaRPr kumimoji="0" lang="ru-RU"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В старшей и подготовительной группах дежурные могут самостоятельно сервировать стол и прибираться после приема пищи</a:t>
            </a:r>
            <a:r>
              <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0" name="Picture 2" descr="C:\Documents and Settings\Admin\Рабочий стол\средняя группа осень\обед\20190924_1209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152366" y="4350912"/>
            <a:ext cx="2740261" cy="205519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Documents and Settings\Admin\Рабочий стол\средняя группа осень\обед\20190924_1209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650717" y="4318518"/>
            <a:ext cx="2826647" cy="21199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14290"/>
            <a:ext cx="8496944" cy="5078313"/>
          </a:xfrm>
          <a:prstGeom prst="rect">
            <a:avLst/>
          </a:prstGeom>
        </p:spPr>
        <p:txBody>
          <a:bodyPr wrap="square">
            <a:spAutoFit/>
          </a:bodyPr>
          <a:lstStyle/>
          <a:p>
            <a:pPr lvl="0" indent="449263" fontAlgn="base">
              <a:spcBef>
                <a:spcPct val="0"/>
              </a:spcBef>
              <a:spcAft>
                <a:spcPct val="0"/>
              </a:spcAft>
            </a:pPr>
            <a:r>
              <a:rPr lang="ru-RU" b="1" dirty="0" smtClean="0">
                <a:solidFill>
                  <a:srgbClr val="000000"/>
                </a:solidFill>
                <a:latin typeface="Arial" pitchFamily="34" charset="0"/>
                <a:ea typeface="Times New Roman" pitchFamily="18" charset="0"/>
                <a:cs typeface="Arial" pitchFamily="34" charset="0"/>
              </a:rPr>
              <a:t>ФОРМИРОВАНИЕ КУЛЬТУРНО_ГИГИЕНИЧЕСКИХ НАВЫКОВ</a:t>
            </a:r>
            <a:endParaRPr lang="ru-RU" dirty="0" smtClean="0">
              <a:latin typeface="Arial" pitchFamily="34" charset="0"/>
              <a:cs typeface="Arial" pitchFamily="34" charset="0"/>
            </a:endParaRPr>
          </a:p>
          <a:p>
            <a:pPr lvl="0" indent="449263" algn="ctr" eaLnBrk="0" fontAlgn="base" hangingPunct="0">
              <a:spcBef>
                <a:spcPct val="0"/>
              </a:spcBef>
              <a:spcAft>
                <a:spcPct val="0"/>
              </a:spcAft>
            </a:pPr>
            <a:r>
              <a:rPr lang="ru-RU" b="1" dirty="0" smtClean="0">
                <a:solidFill>
                  <a:srgbClr val="000000"/>
                </a:solidFill>
                <a:latin typeface="Arial" pitchFamily="34" charset="0"/>
                <a:ea typeface="Times New Roman" pitchFamily="18" charset="0"/>
                <a:cs typeface="Arial" pitchFamily="34" charset="0"/>
              </a:rPr>
              <a:t>Введение</a:t>
            </a:r>
            <a:endParaRPr lang="ru-RU" dirty="0" smtClean="0">
              <a:latin typeface="Arial" pitchFamily="34" charset="0"/>
              <a:cs typeface="Arial" pitchFamily="34" charset="0"/>
            </a:endParaRPr>
          </a:p>
          <a:p>
            <a:pPr lvl="0" indent="449263" algn="just" eaLnBrk="0" fontAlgn="base" hangingPunct="0">
              <a:spcBef>
                <a:spcPct val="0"/>
              </a:spcBef>
              <a:spcAft>
                <a:spcPct val="0"/>
              </a:spcAft>
            </a:pPr>
            <a:r>
              <a:rPr lang="ru-RU" dirty="0" smtClean="0">
                <a:solidFill>
                  <a:srgbClr val="000000"/>
                </a:solidFill>
                <a:latin typeface="Arial" pitchFamily="34" charset="0"/>
                <a:ea typeface="Times New Roman" pitchFamily="18" charset="0"/>
                <a:cs typeface="Arial" pitchFamily="34" charset="0"/>
              </a:rPr>
              <a:t>Культурно-гигиенические навыки очень важная часть культуры поведения. Необходимость опрятности, содержание в чистоте лица, тела, прически, одежды, обуви продиктованы не только требованиями гигиены, но и нормами человеческих отношений. Дети должны понимать, что если они регулярно будут соблюдать эти правила, то у них проявляется уважение к окружающим и возникнет представление о том, что неряшливый человек, не умеющий следить за собой, своей внешностью, поступками, как правило, не будет одобрен окружающими людьми.</a:t>
            </a:r>
            <a:endParaRPr lang="ru-RU" dirty="0" smtClean="0">
              <a:latin typeface="Arial" pitchFamily="34" charset="0"/>
              <a:cs typeface="Arial" pitchFamily="34" charset="0"/>
            </a:endParaRPr>
          </a:p>
          <a:p>
            <a:pPr lvl="0" indent="449263" algn="just" eaLnBrk="0" fontAlgn="base" hangingPunct="0">
              <a:spcBef>
                <a:spcPct val="0"/>
              </a:spcBef>
              <a:spcAft>
                <a:spcPct val="0"/>
              </a:spcAft>
            </a:pPr>
            <a:r>
              <a:rPr lang="ru-RU" dirty="0" smtClean="0">
                <a:solidFill>
                  <a:srgbClr val="000000"/>
                </a:solidFill>
                <a:latin typeface="Arial" pitchFamily="34" charset="0"/>
                <a:ea typeface="Times New Roman" pitchFamily="18" charset="0"/>
                <a:cs typeface="Arial" pitchFamily="34" charset="0"/>
              </a:rPr>
              <a:t>Воспитание у детей навыков личной и общественной гигиены играет важнейшую роль в охране их здоровья, способствует правильному поведению в быту, в общественных местах. В конечном счете, от знания и выполнения детьми необходимых гигиенических правил и норм поведения зависит не только их здоровье, но и здоровье других детей и взрослых. В процессе повседневной работы с детьми необходимо стремиться к тому, чтобы выполнение правил личной гигиены стало для них естественным, а гигиенические навыки с возрастом постоянно совершенствовались</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214282" y="707791"/>
            <a:ext cx="8462174" cy="286232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Культура еды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Гигиеническое воспитание и обучение неразрывно связано с воспитанием культурного поведения. С самого младшего возраста детей приучают правильно сидеть за столом во время еды, аккуратно есть, тщательно, бесшумно пережевывать пищу, уметь пользоваться столовыми приборами, салфеткой. Детям, которые дежурят по столовой, нужно не только уметь правильно накрыть стол и ставить посуду, но и твердо усвоить, что, перед тем как приступить к выполнению своих обязанностей, необходимо тщательно помыть руки с мылом, привести себя в порядок, причесаться.</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Культуру еды часто относят к гигиеническим навыкам, но она имеет этический аспект - ведь поведение за столом основывается на уважении к сидящим рядом, а также к тем, кто приготовил пищу.</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4" name="Picture 2" descr="C:\Documents and Settings\Admin\Рабочий стол\средняя группа осень\обед\20190924_1216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327013" y="3649653"/>
            <a:ext cx="3493402" cy="262005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Documents and Settings\Admin\Рабочий стол\средняя группа осень\обед\20190924_1238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945504" y="3555523"/>
            <a:ext cx="3357448" cy="2808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player.myshared.ru/31/1312806/slides/slide_3.jpg"/>
          <p:cNvPicPr>
            <a:picLocks noChangeAspect="1" noChangeArrowheads="1"/>
          </p:cNvPicPr>
          <p:nvPr/>
        </p:nvPicPr>
        <p:blipFill>
          <a:blip r:embed="rId2"/>
          <a:srcRect/>
          <a:stretch>
            <a:fillRect/>
          </a:stretch>
        </p:blipFill>
        <p:spPr bwMode="auto">
          <a:xfrm>
            <a:off x="4544" y="-171400"/>
            <a:ext cx="9144000" cy="6643710"/>
          </a:xfrm>
          <a:prstGeom prst="rect">
            <a:avLst/>
          </a:prstGeom>
          <a:noFill/>
        </p:spPr>
      </p:pic>
      <p:pic>
        <p:nvPicPr>
          <p:cNvPr id="4098" name="Picture 2" descr="C:\Documents and Settings\Admin\Рабочий стол\средняя группа осень\обед\20190924_1239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983533" y="3806434"/>
            <a:ext cx="2963441" cy="222258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Documents and Settings\Admin\Рабочий стол\средняя группа осень\обед\20190924_1215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206114" y="3806433"/>
            <a:ext cx="2963442" cy="22225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layer.myshared.ru/31/1312806/slides/slide_4.jpg"/>
          <p:cNvPicPr>
            <a:picLocks noChangeAspect="1" noChangeArrowheads="1"/>
          </p:cNvPicPr>
          <p:nvPr/>
        </p:nvPicPr>
        <p:blipFill>
          <a:blip r:embed="rId2"/>
          <a:srcRect/>
          <a:stretch>
            <a:fillRect/>
          </a:stretch>
        </p:blipFill>
        <p:spPr bwMode="auto">
          <a:xfrm>
            <a:off x="0" y="0"/>
            <a:ext cx="9144000" cy="6572272"/>
          </a:xfrm>
          <a:prstGeom prst="rect">
            <a:avLst/>
          </a:prstGeom>
          <a:noFill/>
        </p:spPr>
      </p:pic>
      <p:pic>
        <p:nvPicPr>
          <p:cNvPr id="5122" name="Picture 2" descr="C:\Documents and Settings\Admin\Рабочий стол\средняя группа осень\обед\20190924_1208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007453" y="640319"/>
            <a:ext cx="3129094" cy="36003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1.jpg"/>
          <p:cNvPicPr/>
          <p:nvPr/>
        </p:nvPicPr>
        <p:blipFill>
          <a:blip r:embed="rId2"/>
          <a:srcRect/>
          <a:stretch>
            <a:fillRect/>
          </a:stretch>
        </p:blipFill>
        <p:spPr bwMode="auto">
          <a:xfrm>
            <a:off x="214282" y="142853"/>
            <a:ext cx="8715435" cy="6429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a:spLocks noGrp="1"/>
          </p:cNvSpPr>
          <p:nvPr>
            <p:ph idx="1"/>
          </p:nvPr>
        </p:nvSpPr>
        <p:spPr>
          <a:xfrm flipH="1">
            <a:off x="8686799" y="6072206"/>
            <a:ext cx="45719" cy="53957"/>
          </a:xfrm>
        </p:spPr>
        <p:txBody>
          <a:bodyPr>
            <a:normAutofit fontScale="25000" lnSpcReduction="20000"/>
          </a:bodyPr>
          <a:lstStyle/>
          <a:p>
            <a:endParaRPr lang="ru-RU" dirty="0"/>
          </a:p>
        </p:txBody>
      </p:sp>
      <p:pic>
        <p:nvPicPr>
          <p:cNvPr id="1026" name="Picture 2" descr="http://player.myshared.ru/31/1312806/slides/slide_12.jpg"/>
          <p:cNvPicPr>
            <a:picLocks noChangeAspect="1" noChangeArrowheads="1"/>
          </p:cNvPicPr>
          <p:nvPr/>
        </p:nvPicPr>
        <p:blipFill>
          <a:blip r:embed="rId2"/>
          <a:srcRect/>
          <a:stretch>
            <a:fillRect/>
          </a:stretch>
        </p:blipFill>
        <p:spPr bwMode="auto">
          <a:xfrm>
            <a:off x="214282" y="0"/>
            <a:ext cx="8929718" cy="6858000"/>
          </a:xfrm>
          <a:prstGeom prst="rect">
            <a:avLst/>
          </a:prstGeom>
          <a:noFill/>
        </p:spPr>
      </p:pic>
      <p:pic>
        <p:nvPicPr>
          <p:cNvPr id="6146" name="Picture 2" descr="C:\Documents and Settings\Admin\Рабочий стол\средняя группа осень\обед\20190924_1238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770534" y="3430266"/>
            <a:ext cx="3466509" cy="25998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5.jpg"/>
          <p:cNvPicPr/>
          <p:nvPr/>
        </p:nvPicPr>
        <p:blipFill>
          <a:blip r:embed="rId2"/>
          <a:srcRect/>
          <a:stretch>
            <a:fillRect/>
          </a:stretch>
        </p:blipFill>
        <p:spPr bwMode="auto">
          <a:xfrm>
            <a:off x="214282" y="0"/>
            <a:ext cx="8715436"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6.jpg"/>
          <p:cNvPicPr/>
          <p:nvPr/>
        </p:nvPicPr>
        <p:blipFill>
          <a:blip r:embed="rId2"/>
          <a:srcRect/>
          <a:stretch>
            <a:fillRect/>
          </a:stretch>
        </p:blipFill>
        <p:spPr bwMode="auto">
          <a:xfrm>
            <a:off x="251520" y="214290"/>
            <a:ext cx="8892480" cy="63579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7.jpg"/>
          <p:cNvPicPr/>
          <p:nvPr/>
        </p:nvPicPr>
        <p:blipFill>
          <a:blip r:embed="rId2"/>
          <a:srcRect/>
          <a:stretch>
            <a:fillRect/>
          </a:stretch>
        </p:blipFill>
        <p:spPr bwMode="auto">
          <a:xfrm>
            <a:off x="285720" y="0"/>
            <a:ext cx="8643998" cy="66437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8.jpg"/>
          <p:cNvPicPr/>
          <p:nvPr/>
        </p:nvPicPr>
        <p:blipFill>
          <a:blip r:embed="rId2"/>
          <a:srcRect/>
          <a:stretch>
            <a:fillRect/>
          </a:stretch>
        </p:blipFill>
        <p:spPr bwMode="auto">
          <a:xfrm>
            <a:off x="0" y="214289"/>
            <a:ext cx="9143999" cy="63579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19.jpg"/>
          <p:cNvPicPr/>
          <p:nvPr/>
        </p:nvPicPr>
        <p:blipFill>
          <a:blip r:embed="rId2"/>
          <a:srcRect/>
          <a:stretch>
            <a:fillRect/>
          </a:stretch>
        </p:blipFill>
        <p:spPr bwMode="auto">
          <a:xfrm>
            <a:off x="0" y="0"/>
            <a:ext cx="9144000" cy="6572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flipH="1" flipV="1">
            <a:off x="7439493" y="4941169"/>
            <a:ext cx="45719" cy="216024"/>
          </a:xfrm>
        </p:spPr>
        <p:txBody>
          <a:bodyPr>
            <a:normAutofit fontScale="40000" lnSpcReduction="20000"/>
          </a:bodyPr>
          <a:lstStyle/>
          <a:p>
            <a:endParaRPr lang="ru-RU" dirty="0"/>
          </a:p>
        </p:txBody>
      </p:sp>
      <p:sp>
        <p:nvSpPr>
          <p:cNvPr id="3" name="Заголовок 2"/>
          <p:cNvSpPr>
            <a:spLocks noGrp="1"/>
          </p:cNvSpPr>
          <p:nvPr>
            <p:ph type="title"/>
          </p:nvPr>
        </p:nvSpPr>
        <p:spPr>
          <a:xfrm>
            <a:off x="457200" y="404664"/>
            <a:ext cx="8003232" cy="1368152"/>
          </a:xfrm>
        </p:spPr>
        <p:txBody>
          <a:bodyPr>
            <a:normAutofit/>
          </a:bodyPr>
          <a:lstStyle/>
          <a:p>
            <a:r>
              <a:rPr lang="ru-RU" sz="2400" dirty="0"/>
              <a:t>«Варим суп». Игровая деятельность в первой младшей группе</a:t>
            </a:r>
          </a:p>
        </p:txBody>
      </p:sp>
      <p:pic>
        <p:nvPicPr>
          <p:cNvPr id="7170" name="Picture 2" descr="C:\Documents and Settings\Admin\Рабочий стол\средняя группа осень\обед\20190924_1110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9885" y="2964829"/>
            <a:ext cx="3739982" cy="2804987"/>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Documents and Settings\Admin\Рабочий стол\средняя группа осень\обед\20190924_1109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943207" y="3102494"/>
            <a:ext cx="3739984" cy="252965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Documents and Settings\Admin\Рабочий стол\средняя группа осень\обед\20190924_11094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5611176" y="3186346"/>
            <a:ext cx="3739983" cy="236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187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5661247"/>
            <a:ext cx="531581" cy="144017"/>
          </a:xfrm>
        </p:spPr>
        <p:txBody>
          <a:bodyPr>
            <a:normAutofit fontScale="25000" lnSpcReduction="20000"/>
          </a:bodyPr>
          <a:lstStyle/>
          <a:p>
            <a:endParaRPr lang="ru-RU" dirty="0"/>
          </a:p>
        </p:txBody>
      </p:sp>
      <p:sp>
        <p:nvSpPr>
          <p:cNvPr id="3" name="Заголовок 2"/>
          <p:cNvSpPr>
            <a:spLocks noGrp="1"/>
          </p:cNvSpPr>
          <p:nvPr>
            <p:ph type="title"/>
          </p:nvPr>
        </p:nvSpPr>
        <p:spPr/>
        <p:txBody>
          <a:bodyPr>
            <a:normAutofit fontScale="90000"/>
          </a:bodyPr>
          <a:lstStyle/>
          <a:p>
            <a:r>
              <a:rPr lang="ru-RU" dirty="0"/>
              <a:t>изучаем фрукты и овощи с малышами</a:t>
            </a:r>
          </a:p>
        </p:txBody>
      </p:sp>
      <p:pic>
        <p:nvPicPr>
          <p:cNvPr id="8194" name="Picture 2" descr="C:\Documents and Settings\Admin\Рабочий стол\средняя группа осень\обед\20190924_1114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49674" y="3087851"/>
            <a:ext cx="4248475" cy="2770536"/>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Documents and Settings\Admin\Рабочий стол\средняя группа осень\обед\20190924_1118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699790" y="3501011"/>
            <a:ext cx="3672412" cy="25202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Documents and Settings\Admin\Рабочий стол\средняя группа осень\обед\20190924_1113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5662277" y="3720892"/>
            <a:ext cx="3226348" cy="2526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456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yer.myshared.ru/31/1312806/slides/slide_2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152</TotalTime>
  <Words>758</Words>
  <Application>Microsoft Office PowerPoint</Application>
  <PresentationFormat>Экран (4:3)</PresentationFormat>
  <Paragraphs>42</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Волна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«Варим суп». Игровая деятельность в первой младшей группе</vt:lpstr>
      <vt:lpstr>изучаем фрукты и овощи с малышами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19</cp:revision>
  <dcterms:created xsi:type="dcterms:W3CDTF">2017-12-05T16:53:34Z</dcterms:created>
  <dcterms:modified xsi:type="dcterms:W3CDTF">2019-09-24T19:09:36Z</dcterms:modified>
</cp:coreProperties>
</file>